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BFF"/>
    <a:srgbClr val="7FC8FF"/>
    <a:srgbClr val="53B5FF"/>
    <a:srgbClr val="FFCCCC"/>
    <a:srgbClr val="FFFFCC"/>
    <a:srgbClr val="FFCC99"/>
    <a:srgbClr val="FF99CC"/>
    <a:srgbClr val="FFFF99"/>
    <a:srgbClr val="99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51" autoAdjust="0"/>
  </p:normalViewPr>
  <p:slideViewPr>
    <p:cSldViewPr>
      <p:cViewPr varScale="1">
        <p:scale>
          <a:sx n="56" d="100"/>
          <a:sy n="56" d="100"/>
        </p:scale>
        <p:origin x="2386" y="67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agi, Shota [MEDJP]" userId="27406506-a865-4df8-a8a0-52b6f6fbffd6" providerId="ADAL" clId="{99F09C44-5610-459B-B006-4E2FDDE71B3E}"/>
    <pc:docChg chg="modSld">
      <pc:chgData name="Takagi, Shota [MEDJP]" userId="27406506-a865-4df8-a8a0-52b6f6fbffd6" providerId="ADAL" clId="{99F09C44-5610-459B-B006-4E2FDDE71B3E}" dt="2023-01-18T12:53:14.657" v="85" actId="1036"/>
      <pc:docMkLst>
        <pc:docMk/>
      </pc:docMkLst>
      <pc:sldChg chg="modSp mod">
        <pc:chgData name="Takagi, Shota [MEDJP]" userId="27406506-a865-4df8-a8a0-52b6f6fbffd6" providerId="ADAL" clId="{99F09C44-5610-459B-B006-4E2FDDE71B3E}" dt="2023-01-18T12:53:14.657" v="85" actId="1036"/>
        <pc:sldMkLst>
          <pc:docMk/>
          <pc:sldMk cId="3208940454" sldId="256"/>
        </pc:sldMkLst>
        <pc:spChg chg="mod">
          <ac:chgData name="Takagi, Shota [MEDJP]" userId="27406506-a865-4df8-a8a0-52b6f6fbffd6" providerId="ADAL" clId="{99F09C44-5610-459B-B006-4E2FDDE71B3E}" dt="2023-01-18T12:53:14.657" v="85" actId="1036"/>
          <ac:spMkLst>
            <pc:docMk/>
            <pc:sldMk cId="3208940454" sldId="256"/>
            <ac:spMk id="8" creationId="{00000000-0000-0000-0000-000000000000}"/>
          </ac:spMkLst>
        </pc:spChg>
        <pc:spChg chg="mod">
          <ac:chgData name="Takagi, Shota [MEDJP]" userId="27406506-a865-4df8-a8a0-52b6f6fbffd6" providerId="ADAL" clId="{99F09C44-5610-459B-B006-4E2FDDE71B3E}" dt="2023-01-18T12:52:53.344" v="73" actId="1076"/>
          <ac:spMkLst>
            <pc:docMk/>
            <pc:sldMk cId="3208940454" sldId="256"/>
            <ac:spMk id="12" creationId="{00000000-0000-0000-0000-000000000000}"/>
          </ac:spMkLst>
        </pc:spChg>
        <pc:cxnChg chg="mod">
          <ac:chgData name="Takagi, Shota [MEDJP]" userId="27406506-a865-4df8-a8a0-52b6f6fbffd6" providerId="ADAL" clId="{99F09C44-5610-459B-B006-4E2FDDE71B3E}" dt="2023-01-18T12:53:08.150" v="81" actId="1076"/>
          <ac:cxnSpMkLst>
            <pc:docMk/>
            <pc:sldMk cId="3208940454" sldId="256"/>
            <ac:cxnSpMk id="4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D77F-E78B-455A-959E-7A37A32E3A85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844CE-AA1A-44D5-9F58-CDBB2B5AD68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44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20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844CE-AA1A-44D5-9F58-CDBB2B5AD68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900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4695" y="0"/>
            <a:ext cx="7575958" cy="534670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0" y="0"/>
            <a:ext cx="7561263" cy="5346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5346700"/>
            <a:ext cx="6776791" cy="4205578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201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2023/1/27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201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201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2977" y="10188757"/>
            <a:ext cx="7596000" cy="288000"/>
          </a:xfrm>
          <a:prstGeom prst="rect">
            <a:avLst/>
          </a:prstGeom>
          <a:solidFill>
            <a:schemeClr val="accent6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5760884" y="8572826"/>
            <a:ext cx="1219551" cy="1219551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444441" y="8407091"/>
            <a:ext cx="5316443" cy="74687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altLang="ja-JP" sz="18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2023</a:t>
            </a:r>
            <a:r>
              <a:rPr lang="ja-JP" altLang="en-US" sz="16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年</a:t>
            </a:r>
            <a:r>
              <a:rPr lang="ja-JP" altLang="en-US" sz="4200" spc="-5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4200" spc="-5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3</a:t>
            </a:r>
            <a:r>
              <a:rPr lang="en-US" altLang="ja-JP" sz="42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/25</a:t>
            </a:r>
            <a:r>
              <a:rPr lang="ja-JP" altLang="en-US" sz="42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ja-JP" altLang="en-US" spc="-5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[</a:t>
            </a:r>
            <a:r>
              <a:rPr lang="ja-JP" altLang="en-US" sz="1800" dirty="0">
                <a:ln w="6350">
                  <a:noFill/>
                  <a:prstDash val="solid"/>
                </a:ln>
                <a:solidFill>
                  <a:schemeClr val="accent6"/>
                </a:solidFill>
                <a:effectLst/>
                <a:latin typeface="+mj-ea"/>
                <a:ea typeface="+mj-ea"/>
                <a:cs typeface="メイリオ" panose="020B0604030504040204" pitchFamily="50" charset="-128"/>
              </a:rPr>
              <a:t>土</a:t>
            </a:r>
            <a:r>
              <a:rPr lang="en-US" altLang="ja-JP" sz="1800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]</a:t>
            </a:r>
            <a:r>
              <a:rPr lang="ja-JP" altLang="en-US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dirty="0">
                <a:ln w="6350">
                  <a:noFill/>
                  <a:prstDash val="solid"/>
                </a:ln>
                <a:solidFill>
                  <a:schemeClr val="accent6"/>
                </a:solidFill>
                <a:latin typeface="+mj-ea"/>
                <a:ea typeface="+mj-ea"/>
                <a:cs typeface="メイリオ" panose="020B0604030504040204" pitchFamily="50" charset="-128"/>
              </a:rPr>
              <a:t>15:00-18:00</a:t>
            </a:r>
            <a:endParaRPr lang="ja-JP" altLang="en-US" dirty="0">
              <a:ln w="6350">
                <a:noFill/>
                <a:prstDash val="solid"/>
              </a:ln>
              <a:solidFill>
                <a:schemeClr val="accent6"/>
              </a:solidFill>
              <a:effectLst/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36393" y="9074267"/>
            <a:ext cx="5324491" cy="59298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ホテルブエナビスタ　２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メディアーノ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/>
              <a:t>〒</a:t>
            </a:r>
            <a:r>
              <a:rPr lang="en-US" altLang="zh-TW" sz="1400" dirty="0"/>
              <a:t>390-0814 </a:t>
            </a:r>
            <a:r>
              <a:rPr lang="zh-TW" altLang="en-US" sz="1400" dirty="0"/>
              <a:t>長野県松本市本庄 </a:t>
            </a:r>
            <a:r>
              <a:rPr lang="en-US" altLang="zh-TW" sz="1400" dirty="0"/>
              <a:t>1-2-1</a:t>
            </a:r>
            <a:r>
              <a:rPr lang="ja-JP" altLang="en-US" sz="1400" dirty="0"/>
              <a:t>　</a:t>
            </a:r>
            <a:r>
              <a:rPr lang="en-US" altLang="ja-JP" sz="1400" dirty="0"/>
              <a:t>0263-37-0111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60200" y="9859990"/>
            <a:ext cx="2060417" cy="34676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altLang="ja-JP" sz="1000" dirty="0">
                <a:ln w="6350">
                  <a:noFill/>
                  <a:prstDash val="solid"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lang="ja-JP" altLang="en-US" sz="1000" dirty="0">
                <a:ln w="6350">
                  <a:noFill/>
                  <a:prstDash val="solid"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</a:t>
            </a:r>
            <a:r>
              <a:rPr lang="en-US" altLang="ja-JP" sz="1000" dirty="0">
                <a:ln w="6350">
                  <a:noFill/>
                  <a:prstDash val="solid"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 </a:t>
            </a:r>
            <a:r>
              <a:rPr lang="ja-JP" altLang="en-US" sz="1600" dirty="0">
                <a:ln w="6350">
                  <a:noFill/>
                  <a:prstDash val="solid"/>
                </a:ln>
                <a:effectLst/>
                <a:latin typeface="+mj-ea"/>
                <a:ea typeface="+mj-ea"/>
                <a:cs typeface="メイリオ" panose="020B0604030504040204" pitchFamily="50" charset="-128"/>
              </a:rPr>
              <a:t>１</a:t>
            </a:r>
            <a:r>
              <a:rPr lang="en-US" altLang="ja-JP" sz="1600" dirty="0">
                <a:ln w="6350">
                  <a:noFill/>
                  <a:prstDash val="solid"/>
                </a:ln>
                <a:effectLst/>
                <a:latin typeface="+mj-ea"/>
                <a:ea typeface="+mj-ea"/>
                <a:cs typeface="メイリオ" panose="020B0604030504040204" pitchFamily="50" charset="-128"/>
              </a:rPr>
              <a:t>,000</a:t>
            </a:r>
            <a:r>
              <a:rPr lang="ja-JP" altLang="en-US" sz="1100" dirty="0">
                <a:ln w="6350">
                  <a:noFill/>
                  <a:prstDash val="solid"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436394" y="9576747"/>
            <a:ext cx="5291074" cy="4083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zh-CN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信州上肢外科研究会　代表　内山 茂晴</a:t>
            </a:r>
            <a:endParaRPr lang="en-US" altLang="zh-CN" sz="1000" dirty="0">
              <a:ln w="635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zh-CN" altLang="en-US" sz="1000" dirty="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信州上肢外科研究会　事務局　長野県松本市旭</a:t>
            </a:r>
            <a:r>
              <a:rPr lang="en-US" altLang="zh-CN" sz="1000" dirty="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3-1-1</a:t>
            </a:r>
            <a:r>
              <a:rPr lang="zh-CN" altLang="en-US" sz="1000" dirty="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信州大学医学部運動機能学教室内</a:t>
            </a:r>
            <a:endParaRPr lang="ja-JP" altLang="en-US" dirty="0">
              <a:ln w="6350">
                <a:noFill/>
                <a:prstDash val="solid"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70592" y="10206938"/>
            <a:ext cx="7031949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en-US" altLang="ja-JP" sz="1100" dirty="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 </a:t>
            </a:r>
            <a:r>
              <a:rPr lang="ja-JP" altLang="en-US" sz="1100" dirty="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共催 </a:t>
            </a:r>
            <a:r>
              <a:rPr lang="en-US" altLang="ja-JP" sz="1100" dirty="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  <a:r>
              <a:rPr lang="ja-JP" altLang="en-US" sz="1100" dirty="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信州上肢外科</a:t>
            </a:r>
            <a:r>
              <a:rPr lang="ja-JP" altLang="en-US" sz="110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研究会 ／日本臓器製薬 ／ジョンソン</a:t>
            </a:r>
            <a:r>
              <a:rPr lang="ja-JP" altLang="en-US" sz="1100" dirty="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・エンド・ジョンソン（株） </a:t>
            </a:r>
            <a:r>
              <a:rPr lang="ja-JP" altLang="en-US" sz="1100">
                <a:ln w="635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エチコン事業部</a:t>
            </a:r>
            <a:endParaRPr lang="ja-JP" altLang="en-US" sz="1800" dirty="0">
              <a:ln w="6350">
                <a:noFill/>
                <a:prstDash val="solid"/>
              </a:ln>
              <a:solidFill>
                <a:schemeClr val="bg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0884" y="8946740"/>
            <a:ext cx="125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6"/>
                </a:solidFill>
                <a:latin typeface="+mj-ea"/>
                <a:ea typeface="+mj-ea"/>
              </a:rPr>
              <a:t>現地</a:t>
            </a:r>
            <a:r>
              <a:rPr kumimoji="1" lang="ja-JP" altLang="en-US" sz="1400" b="1" dirty="0">
                <a:solidFill>
                  <a:schemeClr val="accent6"/>
                </a:solidFill>
                <a:latin typeface="+mj-ea"/>
                <a:ea typeface="+mj-ea"/>
              </a:rPr>
              <a:t>開催</a:t>
            </a:r>
            <a:endParaRPr kumimoji="1" lang="en-US" altLang="ja-JP" sz="1400" b="1" dirty="0">
              <a:solidFill>
                <a:schemeClr val="accent6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b="1" dirty="0">
                <a:solidFill>
                  <a:schemeClr val="accent6"/>
                </a:solidFill>
                <a:latin typeface="+mj-ea"/>
                <a:ea typeface="+mj-ea"/>
              </a:rPr>
              <a:t>予定</a:t>
            </a:r>
            <a:endParaRPr kumimoji="1" lang="ja-JP" altLang="en-US" sz="1400" b="1" dirty="0">
              <a:solidFill>
                <a:schemeClr val="accent6"/>
              </a:solidFill>
              <a:latin typeface="+mj-ea"/>
              <a:ea typeface="+mj-ea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366073" y="8496735"/>
            <a:ext cx="68400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1140535" y="5976707"/>
            <a:ext cx="6016202" cy="46987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ja-JP" sz="2400" dirty="0">
                <a:solidFill>
                  <a:srgbClr val="000000"/>
                </a:solidFill>
                <a:ea typeface="メイリオ" panose="020B0604030504040204" pitchFamily="50" charset="-128"/>
                <a:cs typeface="Calibri" panose="020F0502020204030204" pitchFamily="34" charset="0"/>
              </a:rPr>
              <a:t>こどもの上肢－様々な疾患の診断と治療－</a:t>
            </a:r>
            <a:endParaRPr lang="ja-JP" altLang="en-US" sz="24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401814" y="3906684"/>
            <a:ext cx="632774" cy="507249"/>
            <a:chOff x="401814" y="3906684"/>
            <a:chExt cx="632774" cy="507249"/>
          </a:xfrm>
        </p:grpSpPr>
        <p:sp>
          <p:nvSpPr>
            <p:cNvPr id="3" name="円/楕円 2"/>
            <p:cNvSpPr/>
            <p:nvPr/>
          </p:nvSpPr>
          <p:spPr>
            <a:xfrm>
              <a:off x="425027" y="3906684"/>
              <a:ext cx="507249" cy="507249"/>
            </a:xfrm>
            <a:prstGeom prst="ellipse">
              <a:avLst/>
            </a:prstGeom>
            <a:noFill/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401814" y="4008612"/>
              <a:ext cx="632774" cy="346764"/>
            </a:xfrm>
            <a:prstGeom prst="rect">
              <a:avLst/>
            </a:prstGeom>
            <a:noFill/>
          </p:spPr>
          <p:txBody>
            <a:bodyPr wrap="square" lIns="99569" tIns="49785" rIns="99569" bIns="49785">
              <a:spAutoFit/>
            </a:bodyPr>
            <a:lstStyle/>
            <a:p>
              <a:pPr algn="ctr"/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ワーク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ショップ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1185960" y="4436569"/>
            <a:ext cx="6184224" cy="4083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ja-JP" altLang="en-US" sz="180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豚足を用いた腱縫合実習</a:t>
            </a:r>
            <a:r>
              <a:rPr lang="en-US" altLang="ja-JP" sz="1400" dirty="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 sz="140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匠の技を学ぶ</a:t>
            </a:r>
            <a:r>
              <a:rPr lang="en-US" altLang="ja-JP" sz="1400" dirty="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>
                <a:ln w="6350">
                  <a:noFill/>
                  <a:prstDash val="solid"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ja-JP" altLang="en-US" sz="1600">
                <a:ln w="6350">
                  <a:noFill/>
                  <a:prstDash val="solid"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　　　　</a:t>
            </a:r>
            <a:endParaRPr lang="en-US" altLang="ja-JP" sz="1600" dirty="0">
              <a:ln w="6350">
                <a:noFill/>
                <a:prstDash val="solid"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147844" y="6628347"/>
            <a:ext cx="3122887" cy="608374"/>
            <a:chOff x="1147844" y="6249618"/>
            <a:chExt cx="3122887" cy="608374"/>
          </a:xfrm>
        </p:grpSpPr>
        <p:sp>
          <p:nvSpPr>
            <p:cNvPr id="65" name="正方形/長方形 64"/>
            <p:cNvSpPr/>
            <p:nvPr/>
          </p:nvSpPr>
          <p:spPr>
            <a:xfrm>
              <a:off x="1682111" y="6249618"/>
              <a:ext cx="2588620" cy="608374"/>
            </a:xfrm>
            <a:prstGeom prst="rect">
              <a:avLst/>
            </a:prstGeom>
          </p:spPr>
          <p:txBody>
            <a:bodyPr wrap="square" lIns="99569" tIns="49785" rIns="99569" bIns="49785">
              <a:spAutoFit/>
            </a:bodyPr>
            <a:lstStyle/>
            <a:p>
              <a:r>
                <a:rPr lang="ja-JP" altLang="ja-JP" sz="2400" dirty="0">
                  <a:solidFill>
                    <a:srgbClr val="000000"/>
                  </a:solidFill>
                  <a:ea typeface="メイリオ" panose="020B0604030504040204" pitchFamily="50" charset="-128"/>
                  <a:cs typeface="Calibri" panose="020F0502020204030204" pitchFamily="34" charset="0"/>
                </a:rPr>
                <a:t>石垣</a:t>
              </a:r>
              <a:r>
                <a:rPr lang="ja-JP" altLang="en-US" sz="2400" dirty="0">
                  <a:solidFill>
                    <a:srgbClr val="000000"/>
                  </a:solidFill>
                  <a:ea typeface="メイリオ" panose="020B0604030504040204" pitchFamily="50" charset="-128"/>
                  <a:cs typeface="Calibri" panose="020F0502020204030204" pitchFamily="34" charset="0"/>
                </a:rPr>
                <a:t>　</a:t>
              </a:r>
              <a:r>
                <a:rPr lang="ja-JP" altLang="ja-JP" sz="2400" dirty="0">
                  <a:solidFill>
                    <a:srgbClr val="000000"/>
                  </a:solidFill>
                  <a:ea typeface="メイリオ" panose="020B0604030504040204" pitchFamily="50" charset="-128"/>
                  <a:cs typeface="Calibri" panose="020F0502020204030204" pitchFamily="34" charset="0"/>
                </a:rPr>
                <a:t>範雄</a:t>
              </a:r>
              <a:r>
                <a:rPr lang="ja-JP" altLang="en-US" sz="1100" dirty="0">
                  <a:ln w="6350">
                    <a:noFill/>
                    <a:prstDash val="solid"/>
                  </a:ln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先生</a:t>
              </a:r>
              <a:endParaRPr lang="en-US" altLang="ja-JP" sz="900" dirty="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spcAft>
                  <a:spcPts val="0"/>
                </a:spcAft>
              </a:pPr>
              <a:r>
                <a:rPr lang="ja-JP" altLang="ja-JP" sz="900" dirty="0">
                  <a:solidFill>
                    <a:srgbClr val="0000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北アルプス医療センターあづみ病院</a:t>
              </a:r>
              <a:r>
                <a:rPr lang="ja-JP" altLang="en-US" sz="900" dirty="0">
                  <a:ln w="6350">
                    <a:noFill/>
                    <a:prstDash val="solid"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　副院長</a:t>
              </a:r>
              <a:endParaRPr lang="ja-JP" altLang="ja-JP" sz="800" dirty="0">
                <a:latin typeface="Calibri" panose="020F0502020204030204" pitchFamily="34" charset="0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1147844" y="6306076"/>
              <a:ext cx="610537" cy="269819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r>
                <a:rPr lang="ja-JP" altLang="en-US" sz="1100" b="1" dirty="0">
                  <a:solidFill>
                    <a:schemeClr val="accent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座 長</a:t>
              </a:r>
            </a:p>
          </p:txBody>
        </p:sp>
        <p:cxnSp>
          <p:nvCxnSpPr>
            <p:cNvPr id="73" name="直線コネクタ 72"/>
            <p:cNvCxnSpPr/>
            <p:nvPr/>
          </p:nvCxnSpPr>
          <p:spPr>
            <a:xfrm>
              <a:off x="1668775" y="6306076"/>
              <a:ext cx="0" cy="50387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グループ化 13"/>
          <p:cNvGrpSpPr/>
          <p:nvPr/>
        </p:nvGrpSpPr>
        <p:grpSpPr>
          <a:xfrm>
            <a:off x="4098347" y="6659125"/>
            <a:ext cx="3282324" cy="577596"/>
            <a:chOff x="3959867" y="6250623"/>
            <a:chExt cx="3282324" cy="577596"/>
          </a:xfrm>
        </p:grpSpPr>
        <p:sp>
          <p:nvSpPr>
            <p:cNvPr id="66" name="正方形/長方形 65"/>
            <p:cNvSpPr/>
            <p:nvPr/>
          </p:nvSpPr>
          <p:spPr>
            <a:xfrm>
              <a:off x="4491003" y="6250623"/>
              <a:ext cx="2751188" cy="577596"/>
            </a:xfrm>
            <a:prstGeom prst="rect">
              <a:avLst/>
            </a:prstGeom>
          </p:spPr>
          <p:txBody>
            <a:bodyPr wrap="square" lIns="99569" tIns="49785" rIns="99569" bIns="49785">
              <a:spAutoFit/>
            </a:bodyPr>
            <a:lstStyle/>
            <a:p>
              <a:r>
                <a:rPr lang="ja-JP" altLang="en-US" sz="22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西須　孝</a:t>
              </a:r>
              <a:r>
                <a:rPr lang="ja-JP" altLang="en-US" sz="1100" dirty="0">
                  <a:ln w="6350">
                    <a:noFill/>
                    <a:prstDash val="solid"/>
                  </a:ln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先生</a:t>
              </a:r>
            </a:p>
            <a:p>
              <a:r>
                <a:rPr lang="ja-JP" altLang="ja-JP" sz="900" dirty="0">
                  <a:solidFill>
                    <a:srgbClr val="000000"/>
                  </a:solidFill>
                  <a:ea typeface="メイリオ" panose="020B0604030504040204" pitchFamily="50" charset="-128"/>
                  <a:cs typeface="Calibri" panose="020F0502020204030204" pitchFamily="34" charset="0"/>
                </a:rPr>
                <a:t>千葉こどもとおとなの整形外科</a:t>
              </a:r>
              <a:r>
                <a:rPr lang="ja-JP" altLang="en-US" sz="900" dirty="0">
                  <a:solidFill>
                    <a:srgbClr val="000000"/>
                  </a:solidFill>
                  <a:ea typeface="メイリオ" panose="020B0604030504040204" pitchFamily="50" charset="-128"/>
                  <a:cs typeface="Calibri" panose="020F0502020204030204" pitchFamily="34" charset="0"/>
                </a:rPr>
                <a:t>　院長</a:t>
              </a:r>
              <a:endParaRPr lang="en-US" altLang="zh-CN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3959867" y="6306547"/>
              <a:ext cx="610537" cy="269819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r>
                <a:rPr lang="ja-JP" altLang="en-US" sz="1100" b="1" dirty="0">
                  <a:solidFill>
                    <a:schemeClr val="accent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演 者</a:t>
              </a:r>
            </a:p>
          </p:txBody>
        </p:sp>
        <p:cxnSp>
          <p:nvCxnSpPr>
            <p:cNvPr id="74" name="直線コネクタ 73"/>
            <p:cNvCxnSpPr/>
            <p:nvPr/>
          </p:nvCxnSpPr>
          <p:spPr>
            <a:xfrm>
              <a:off x="4486603" y="6306547"/>
              <a:ext cx="0" cy="50387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/>
          <p:cNvGrpSpPr/>
          <p:nvPr/>
        </p:nvGrpSpPr>
        <p:grpSpPr>
          <a:xfrm>
            <a:off x="344953" y="5616711"/>
            <a:ext cx="735333" cy="720000"/>
            <a:chOff x="344953" y="6216442"/>
            <a:chExt cx="735333" cy="720000"/>
          </a:xfrm>
        </p:grpSpPr>
        <p:sp>
          <p:nvSpPr>
            <p:cNvPr id="34" name="円/楕円 33"/>
            <p:cNvSpPr/>
            <p:nvPr/>
          </p:nvSpPr>
          <p:spPr>
            <a:xfrm>
              <a:off x="344953" y="6216442"/>
              <a:ext cx="720000" cy="720000"/>
            </a:xfrm>
            <a:prstGeom prst="ellipse">
              <a:avLst/>
            </a:prstGeom>
            <a:solidFill>
              <a:schemeClr val="accent6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58157" y="6336711"/>
              <a:ext cx="722129" cy="439097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 別</a:t>
              </a:r>
              <a:endPara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 演</a:t>
              </a:r>
              <a:endParaRPr lang="ja-JP" altLang="en-US" sz="3000" b="1" dirty="0">
                <a:solidFill>
                  <a:schemeClr val="bg1"/>
                </a:solidFill>
                <a:latin typeface="+mj-ea"/>
                <a:ea typeface="+mj-ea"/>
                <a:cs typeface="メイリオ" panose="020B0604030504040204" pitchFamily="50" charset="-128"/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386864" y="6265375"/>
              <a:ext cx="629339" cy="629339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円/楕円 27"/>
          <p:cNvSpPr/>
          <p:nvPr/>
        </p:nvSpPr>
        <p:spPr>
          <a:xfrm>
            <a:off x="4729234" y="2736365"/>
            <a:ext cx="270035" cy="270035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487655" y="1964412"/>
            <a:ext cx="623750" cy="623750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6168274" y="675623"/>
            <a:ext cx="814667" cy="814667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/楕円 1"/>
          <p:cNvSpPr/>
          <p:nvPr/>
        </p:nvSpPr>
        <p:spPr>
          <a:xfrm>
            <a:off x="6195901" y="486079"/>
            <a:ext cx="360046" cy="36004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 flipH="1">
            <a:off x="2509741" y="2811979"/>
            <a:ext cx="272237" cy="272237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855848" y="1793914"/>
            <a:ext cx="450058" cy="450058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162317" y="2018943"/>
            <a:ext cx="262710" cy="262710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1819430" y="2439653"/>
            <a:ext cx="701173" cy="701173"/>
          </a:xfrm>
          <a:prstGeom prst="ellipse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6206378" y="1793914"/>
            <a:ext cx="180023" cy="180023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>
            <a:off x="360631" y="4787463"/>
            <a:ext cx="68400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72550" y="5579633"/>
            <a:ext cx="68400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円/楕円 45"/>
          <p:cNvSpPr/>
          <p:nvPr/>
        </p:nvSpPr>
        <p:spPr>
          <a:xfrm>
            <a:off x="419461" y="4869895"/>
            <a:ext cx="487836" cy="466147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450594" y="4896695"/>
            <a:ext cx="632774" cy="439097"/>
          </a:xfrm>
          <a:prstGeom prst="rect">
            <a:avLst/>
          </a:prstGeom>
          <a:noFill/>
        </p:spPr>
        <p:txBody>
          <a:bodyPr wrap="square" lIns="99569" tIns="49785" rIns="99569" bIns="49785">
            <a:spAutoFit/>
          </a:bodyPr>
          <a:lstStyle/>
          <a:p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製品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紹介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52074" y="3801558"/>
            <a:ext cx="401263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15:00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16:30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＊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ホテルブエナビスタ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レガロにて実施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70426" y="4870527"/>
            <a:ext cx="110158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5960" y="5616703"/>
            <a:ext cx="123623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17:00</a:t>
            </a:r>
            <a:r>
              <a: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18:00</a:t>
            </a:r>
            <a:r>
              <a:rPr lang="ja-JP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0592" y="429927"/>
            <a:ext cx="7218353" cy="3116753"/>
          </a:xfrm>
          <a:prstGeom prst="rect">
            <a:avLst/>
          </a:prstGeom>
          <a:ln>
            <a:noFill/>
          </a:ln>
        </p:spPr>
        <p:txBody>
          <a:bodyPr wrap="square" lIns="99569" tIns="49785" rIns="99569" bIns="49785">
            <a:spAutoFit/>
          </a:bodyPr>
          <a:lstStyle/>
          <a:p>
            <a:r>
              <a:rPr lang="zh-CN" altLang="en-US" sz="4400" b="1" dirty="0">
                <a:ln w="22225">
                  <a:noFill/>
                  <a:prstDash val="solid"/>
                </a:ln>
                <a:solidFill>
                  <a:srgbClr val="3BAB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4400" b="1" dirty="0">
                <a:ln w="22225">
                  <a:noFill/>
                  <a:prstDash val="solid"/>
                </a:ln>
                <a:solidFill>
                  <a:srgbClr val="3BAB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80</a:t>
            </a:r>
            <a:r>
              <a:rPr lang="zh-CN" altLang="en-US" sz="4400" b="1" dirty="0">
                <a:ln w="22225">
                  <a:noFill/>
                  <a:prstDash val="solid"/>
                </a:ln>
                <a:solidFill>
                  <a:srgbClr val="3BAB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回信州上肢外科研究会</a:t>
            </a:r>
            <a:r>
              <a:rPr lang="ja-JP" altLang="en-US" sz="4400" b="1" dirty="0">
                <a:ln w="22225">
                  <a:noFill/>
                  <a:prstDash val="solid"/>
                </a:ln>
                <a:solidFill>
                  <a:srgbClr val="3BAB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開催の</a:t>
            </a:r>
            <a:r>
              <a:rPr lang="ja-JP" altLang="en-US" sz="4400" b="1" dirty="0" smtClean="0">
                <a:ln w="22225">
                  <a:noFill/>
                  <a:prstDash val="solid"/>
                </a:ln>
                <a:solidFill>
                  <a:srgbClr val="3BAB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お知らせ</a:t>
            </a:r>
            <a:endParaRPr lang="en-US" altLang="ja-JP" sz="4400" b="1" dirty="0">
              <a:ln w="22225">
                <a:noFill/>
                <a:prstDash val="solid"/>
              </a:ln>
              <a:solidFill>
                <a:srgbClr val="3BAB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時下、先生方におかれましては、益々ご健勝のこととお慶び申し上げます。</a:t>
            </a: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この度、下記の要項にて</a:t>
            </a:r>
            <a:r>
              <a:rPr lang="zh-CN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lang="zh-CN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回信州上肢外科研究会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開催する運びとなりました。</a:t>
            </a:r>
          </a:p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ご多忙中とは存じますが、お誘い合わせの上ご出席賜わりますようご案内申し上げます。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また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当日はマスク着用でのご参加、受付での検温、消毒にご協力お願いいたします。体温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37.5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度以上、あるいは発熱や咳など体調のすぐれない方は参加をお控え下さい。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72028" y="5117610"/>
            <a:ext cx="59861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製品紹介　</a:t>
            </a: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慢性疼痛治療剤　ツートラム錠</a:t>
            </a: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』</a:t>
            </a: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日本</a:t>
            </a:r>
            <a:r>
              <a:rPr lang="ja-JP" altLang="en-US" sz="1400" kern="10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臓器製薬</a:t>
            </a:r>
            <a:endParaRPr lang="en-US" altLang="ja-JP" sz="14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949894" y="8134583"/>
            <a:ext cx="6184224" cy="28520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ja-JP" altLang="en-US" sz="1200" dirty="0">
                <a:ln w="635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＊情報交換会はございません。お弁当をご用意しております。</a:t>
            </a:r>
            <a:endParaRPr lang="en-US" altLang="ja-JP" sz="1200" dirty="0">
              <a:ln w="635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220402" y="7383003"/>
            <a:ext cx="5793449" cy="7537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日本整形外科学会教育研修会として認定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(1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単位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)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されております。受講料：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1,000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円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latin typeface="游明朝" panose="02020400000000000000" pitchFamily="18" charset="-128"/>
                <a:ea typeface="ＭＳ ゴシック" panose="020B0609070205080204" pitchFamily="49" charset="-128"/>
              </a:rPr>
              <a:t>専門医資格継続単位　必須分野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ＭＳ ゴシック" panose="020B0609070205080204" pitchFamily="49" charset="-128"/>
              </a:rPr>
              <a:t>	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　　　　</a:t>
            </a:r>
            <a:r>
              <a:rPr kumimoji="0" lang="en-US" altLang="ja-JP" sz="1100" dirty="0">
                <a:latin typeface="游明朝" panose="02020400000000000000" pitchFamily="18" charset="-128"/>
                <a:ea typeface="ＭＳ ゴシック" panose="020B0609070205080204" pitchFamily="49" charset="-128"/>
              </a:rPr>
              <a:t>[3]</a:t>
            </a:r>
            <a:r>
              <a:rPr kumimoji="0" lang="ja-JP" altLang="en-US" sz="1100" dirty="0">
                <a:latin typeface="游明朝" panose="02020400000000000000" pitchFamily="18" charset="-128"/>
                <a:ea typeface="ＭＳ ゴシック" panose="020B0609070205080204" pitchFamily="49" charset="-128"/>
              </a:rPr>
              <a:t> </a:t>
            </a:r>
            <a:r>
              <a:rPr kumimoji="0" lang="ja-JP" altLang="en-US" sz="11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小児整形外科疾患（先天異常</a:t>
            </a:r>
            <a:r>
              <a:rPr kumimoji="0" lang="en-US" altLang="ja-JP" sz="11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, </a:t>
            </a:r>
            <a:r>
              <a:rPr kumimoji="0" lang="ja-JP" altLang="en-US" sz="11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骨系統疾患を含む</a:t>
            </a:r>
            <a:r>
              <a:rPr kumimoji="0" lang="en-US" altLang="ja-JP" sz="11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, </a:t>
            </a:r>
            <a:r>
              <a:rPr kumimoji="0" lang="ja-JP" altLang="en-US" sz="1100" dirty="0">
                <a:latin typeface="Times New Roman" panose="02020603050405020304" pitchFamily="18" charset="0"/>
                <a:ea typeface="ＭＳ ゴシック" panose="020B0609070205080204" pitchFamily="49" charset="-128"/>
              </a:rPr>
              <a:t>ただし外傷を除く）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ＭＳ ゴシック" panose="020B0609070205080204" pitchFamily="49" charset="-128"/>
              </a:rPr>
              <a:t>	</a:t>
            </a:r>
            <a:r>
              <a:rPr kumimoji="0" lang="ja-JP" altLang="en-US" sz="1100" dirty="0">
                <a:latin typeface="游明朝" panose="02020400000000000000" pitchFamily="18" charset="-128"/>
                <a:ea typeface="ＭＳ ゴシック" panose="020B0609070205080204" pitchFamily="49" charset="-128"/>
              </a:rPr>
              <a:t>　</a:t>
            </a:r>
            <a:r>
              <a:rPr kumimoji="0" lang="en-US" altLang="ja-JP" sz="1100" dirty="0">
                <a:latin typeface="游明朝" panose="02020400000000000000" pitchFamily="18" charset="-128"/>
                <a:ea typeface="ＭＳ ゴシック" panose="020B0609070205080204" pitchFamily="49" charset="-128"/>
              </a:rPr>
              <a:t>[9] </a:t>
            </a:r>
            <a:r>
              <a:rPr kumimoji="0" lang="ja-JP" altLang="en-US" sz="1100" dirty="0">
                <a:latin typeface="游明朝" panose="02020400000000000000" pitchFamily="18" charset="-128"/>
                <a:ea typeface="ＭＳ ゴシック" panose="020B0609070205080204" pitchFamily="49" charset="-128"/>
              </a:rPr>
              <a:t>肩甲帯・肩・肘関節疾患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ACA4989-C5E4-3F8C-11DA-69D6B583BE33}"/>
              </a:ext>
            </a:extLst>
          </p:cNvPr>
          <p:cNvSpPr/>
          <p:nvPr/>
        </p:nvSpPr>
        <p:spPr>
          <a:xfrm>
            <a:off x="5585995" y="4235949"/>
            <a:ext cx="2751188" cy="577596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ja-JP" altLang="en-US" sz="2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宮岡　俊輔</a:t>
            </a:r>
            <a:r>
              <a:rPr lang="ja-JP" altLang="en-US" sz="1100">
                <a:ln w="635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先生</a:t>
            </a:r>
            <a:endParaRPr lang="ja-JP" altLang="en-US" sz="1100" dirty="0">
              <a:ln w="635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>
                <a:solidFill>
                  <a:srgbClr val="000000"/>
                </a:solidFill>
                <a:ea typeface="メイリオ" panose="020B0604030504040204" pitchFamily="50" charset="-128"/>
                <a:cs typeface="Calibri" panose="020F0502020204030204" pitchFamily="34" charset="0"/>
              </a:rPr>
              <a:t>信州大学医学部附属病院</a:t>
            </a:r>
            <a:endParaRPr lang="en-US" altLang="zh-CN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E3A768B-9BD7-9B47-95C4-FA5249051434}"/>
              </a:ext>
            </a:extLst>
          </p:cNvPr>
          <p:cNvSpPr txBox="1"/>
          <p:nvPr/>
        </p:nvSpPr>
        <p:spPr>
          <a:xfrm>
            <a:off x="1186622" y="4037957"/>
            <a:ext cx="574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製品紹介　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『STRATAFIX Spiral Bi-directional』 </a:t>
            </a:r>
          </a:p>
          <a:p>
            <a:pPr algn="just">
              <a:spcAft>
                <a:spcPts val="0"/>
              </a:spcAft>
            </a:pPr>
            <a:r>
              <a:rPr lang="ja-JP" altLang="en-US" sz="1200" kern="10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ジョンソン・エンド・ジョンソン（株）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4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15831</TotalTime>
  <Words>397</Words>
  <Application>Microsoft Office PowerPoint</Application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ＭＳ Ｐゴシック</vt:lpstr>
      <vt:lpstr>ＭＳ ゴシック</vt:lpstr>
      <vt:lpstr>新細明體</vt:lpstr>
      <vt:lpstr>メイリオ</vt:lpstr>
      <vt:lpstr>游明朝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西野 博美</dc:creator>
  <cp:lastModifiedBy>塩田 洋二 y.s.</cp:lastModifiedBy>
  <cp:revision>569</cp:revision>
  <cp:lastPrinted>2023-01-26T04:38:34Z</cp:lastPrinted>
  <dcterms:created xsi:type="dcterms:W3CDTF">2017-01-13T03:13:42Z</dcterms:created>
  <dcterms:modified xsi:type="dcterms:W3CDTF">2023-01-27T02:42:21Z</dcterms:modified>
</cp:coreProperties>
</file>