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07200" cy="9939338"/>
  <p:defaultTextStyle>
    <a:defPPr>
      <a:defRPr lang="ja-JP"/>
    </a:defPPr>
    <a:lvl1pPr marL="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BFF"/>
    <a:srgbClr val="7FC8FF"/>
    <a:srgbClr val="53B5FF"/>
    <a:srgbClr val="FFCCCC"/>
    <a:srgbClr val="FFFFCC"/>
    <a:srgbClr val="FFCC99"/>
    <a:srgbClr val="FF99CC"/>
    <a:srgbClr val="FFFF99"/>
    <a:srgbClr val="9933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51" autoAdjust="0"/>
  </p:normalViewPr>
  <p:slideViewPr>
    <p:cSldViewPr>
      <p:cViewPr varScale="1">
        <p:scale>
          <a:sx n="56" d="100"/>
          <a:sy n="56" d="100"/>
        </p:scale>
        <p:origin x="2386" y="67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252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954" y="-96"/>
      </p:cViewPr>
      <p:guideLst>
        <p:guide orient="horz" pos="3130"/>
        <p:guide pos="2144"/>
      </p:guideLst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kagi, Shota [MEDJP]" userId="27406506-a865-4df8-a8a0-52b6f6fbffd6" providerId="ADAL" clId="{99F09C44-5610-459B-B006-4E2FDDE71B3E}"/>
    <pc:docChg chg="modSld">
      <pc:chgData name="Takagi, Shota [MEDJP]" userId="27406506-a865-4df8-a8a0-52b6f6fbffd6" providerId="ADAL" clId="{99F09C44-5610-459B-B006-4E2FDDE71B3E}" dt="2023-01-18T12:53:14.657" v="85" actId="1036"/>
      <pc:docMkLst>
        <pc:docMk/>
      </pc:docMkLst>
      <pc:sldChg chg="modSp mod">
        <pc:chgData name="Takagi, Shota [MEDJP]" userId="27406506-a865-4df8-a8a0-52b6f6fbffd6" providerId="ADAL" clId="{99F09C44-5610-459B-B006-4E2FDDE71B3E}" dt="2023-01-18T12:53:14.657" v="85" actId="1036"/>
        <pc:sldMkLst>
          <pc:docMk/>
          <pc:sldMk cId="3208940454" sldId="256"/>
        </pc:sldMkLst>
        <pc:spChg chg="mod">
          <ac:chgData name="Takagi, Shota [MEDJP]" userId="27406506-a865-4df8-a8a0-52b6f6fbffd6" providerId="ADAL" clId="{99F09C44-5610-459B-B006-4E2FDDE71B3E}" dt="2023-01-18T12:53:14.657" v="85" actId="1036"/>
          <ac:spMkLst>
            <pc:docMk/>
            <pc:sldMk cId="3208940454" sldId="256"/>
            <ac:spMk id="8" creationId="{00000000-0000-0000-0000-000000000000}"/>
          </ac:spMkLst>
        </pc:spChg>
        <pc:spChg chg="mod">
          <ac:chgData name="Takagi, Shota [MEDJP]" userId="27406506-a865-4df8-a8a0-52b6f6fbffd6" providerId="ADAL" clId="{99F09C44-5610-459B-B006-4E2FDDE71B3E}" dt="2023-01-18T12:52:53.344" v="73" actId="1076"/>
          <ac:spMkLst>
            <pc:docMk/>
            <pc:sldMk cId="3208940454" sldId="256"/>
            <ac:spMk id="12" creationId="{00000000-0000-0000-0000-000000000000}"/>
          </ac:spMkLst>
        </pc:spChg>
        <pc:cxnChg chg="mod">
          <ac:chgData name="Takagi, Shota [MEDJP]" userId="27406506-a865-4df8-a8a0-52b6f6fbffd6" providerId="ADAL" clId="{99F09C44-5610-459B-B006-4E2FDDE71B3E}" dt="2023-01-18T12:53:08.150" v="81" actId="1076"/>
          <ac:cxnSpMkLst>
            <pc:docMk/>
            <pc:sldMk cId="3208940454" sldId="256"/>
            <ac:cxnSpMk id="43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DD77F-E78B-455A-959E-7A37A32E3A85}" type="datetimeFigureOut">
              <a:rPr kumimoji="1" lang="ja-JP" altLang="en-US" smtClean="0"/>
              <a:t>2023/1/27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6125"/>
            <a:ext cx="26320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844CE-AA1A-44D5-9F58-CDBB2B5AD68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6444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7563" y="746125"/>
            <a:ext cx="263207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844CE-AA1A-44D5-9F58-CDBB2B5AD685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9006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4695" y="0"/>
            <a:ext cx="7575958" cy="5346700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0" y="0"/>
            <a:ext cx="7561263" cy="53467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vert="horz" lIns="99569" tIns="49785" rIns="99569" bIns="49785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4" y="5346700"/>
            <a:ext cx="6776791" cy="4205578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3" y="9911201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2023/1/27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2" y="9911201"/>
            <a:ext cx="2394400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911201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95690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2977" y="10188757"/>
            <a:ext cx="7596000" cy="288000"/>
          </a:xfrm>
          <a:prstGeom prst="rect">
            <a:avLst/>
          </a:prstGeom>
          <a:solidFill>
            <a:schemeClr val="accent6"/>
          </a:solidFill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/楕円 36"/>
          <p:cNvSpPr/>
          <p:nvPr/>
        </p:nvSpPr>
        <p:spPr>
          <a:xfrm>
            <a:off x="5760884" y="8572826"/>
            <a:ext cx="1219551" cy="1219551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444441" y="8407091"/>
            <a:ext cx="5316443" cy="746873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US" altLang="ja-JP" sz="1800" dirty="0">
                <a:ln w="6350">
                  <a:noFill/>
                  <a:prstDash val="solid"/>
                </a:ln>
                <a:solidFill>
                  <a:schemeClr val="accent6"/>
                </a:solidFill>
                <a:latin typeface="+mj-ea"/>
                <a:ea typeface="+mj-ea"/>
                <a:cs typeface="メイリオ" panose="020B0604030504040204" pitchFamily="50" charset="-128"/>
              </a:rPr>
              <a:t>2023</a:t>
            </a:r>
            <a:r>
              <a:rPr lang="ja-JP" altLang="en-US" sz="1600" dirty="0">
                <a:ln w="6350">
                  <a:noFill/>
                  <a:prstDash val="solid"/>
                </a:ln>
                <a:solidFill>
                  <a:schemeClr val="accent6"/>
                </a:solidFill>
                <a:latin typeface="+mj-ea"/>
                <a:ea typeface="+mj-ea"/>
                <a:cs typeface="メイリオ" panose="020B0604030504040204" pitchFamily="50" charset="-128"/>
              </a:rPr>
              <a:t>年</a:t>
            </a:r>
            <a:r>
              <a:rPr lang="ja-JP" altLang="en-US" sz="4200" spc="-500" dirty="0">
                <a:ln w="6350">
                  <a:noFill/>
                  <a:prstDash val="solid"/>
                </a:ln>
                <a:solidFill>
                  <a:schemeClr val="accent6"/>
                </a:solidFill>
                <a:latin typeface="+mj-ea"/>
                <a:ea typeface="+mj-ea"/>
                <a:cs typeface="メイリオ" panose="020B0604030504040204" pitchFamily="50" charset="-128"/>
              </a:rPr>
              <a:t>　</a:t>
            </a:r>
            <a:r>
              <a:rPr lang="en-US" altLang="ja-JP" sz="4200" spc="-500" dirty="0">
                <a:ln w="6350">
                  <a:noFill/>
                  <a:prstDash val="solid"/>
                </a:ln>
                <a:solidFill>
                  <a:schemeClr val="accent6"/>
                </a:solidFill>
                <a:latin typeface="+mj-ea"/>
                <a:ea typeface="+mj-ea"/>
                <a:cs typeface="メイリオ" panose="020B0604030504040204" pitchFamily="50" charset="-128"/>
              </a:rPr>
              <a:t>3</a:t>
            </a:r>
            <a:r>
              <a:rPr lang="en-US" altLang="ja-JP" sz="4200" dirty="0">
                <a:ln w="6350">
                  <a:noFill/>
                  <a:prstDash val="solid"/>
                </a:ln>
                <a:solidFill>
                  <a:schemeClr val="accent6"/>
                </a:solidFill>
                <a:latin typeface="+mj-ea"/>
                <a:ea typeface="+mj-ea"/>
                <a:cs typeface="メイリオ" panose="020B0604030504040204" pitchFamily="50" charset="-128"/>
              </a:rPr>
              <a:t>/25</a:t>
            </a:r>
            <a:r>
              <a:rPr lang="ja-JP" altLang="en-US" sz="4200" dirty="0">
                <a:ln w="6350">
                  <a:noFill/>
                  <a:prstDash val="solid"/>
                </a:ln>
                <a:solidFill>
                  <a:schemeClr val="accent6"/>
                </a:solidFill>
                <a:latin typeface="+mj-ea"/>
                <a:ea typeface="+mj-ea"/>
                <a:cs typeface="メイリオ" panose="020B0604030504040204" pitchFamily="50" charset="-128"/>
              </a:rPr>
              <a:t>　</a:t>
            </a:r>
            <a:r>
              <a:rPr lang="ja-JP" altLang="en-US" spc="-500" dirty="0">
                <a:ln w="6350">
                  <a:noFill/>
                  <a:prstDash val="solid"/>
                </a:ln>
                <a:solidFill>
                  <a:schemeClr val="accent6"/>
                </a:solidFill>
                <a:latin typeface="+mj-ea"/>
                <a:ea typeface="+mj-ea"/>
                <a:cs typeface="メイリオ" panose="020B0604030504040204" pitchFamily="50" charset="-128"/>
              </a:rPr>
              <a:t>　</a:t>
            </a:r>
            <a:r>
              <a:rPr lang="en-US" altLang="ja-JP" sz="1800" dirty="0">
                <a:ln w="6350">
                  <a:noFill/>
                  <a:prstDash val="solid"/>
                </a:ln>
                <a:solidFill>
                  <a:schemeClr val="accent6"/>
                </a:solidFill>
                <a:latin typeface="+mj-ea"/>
                <a:ea typeface="+mj-ea"/>
                <a:cs typeface="メイリオ" panose="020B0604030504040204" pitchFamily="50" charset="-128"/>
              </a:rPr>
              <a:t>[</a:t>
            </a:r>
            <a:r>
              <a:rPr lang="ja-JP" altLang="en-US" sz="1800" dirty="0">
                <a:ln w="6350">
                  <a:noFill/>
                  <a:prstDash val="solid"/>
                </a:ln>
                <a:solidFill>
                  <a:schemeClr val="accent6"/>
                </a:solidFill>
                <a:effectLst/>
                <a:latin typeface="+mj-ea"/>
                <a:ea typeface="+mj-ea"/>
                <a:cs typeface="メイリオ" panose="020B0604030504040204" pitchFamily="50" charset="-128"/>
              </a:rPr>
              <a:t>土</a:t>
            </a:r>
            <a:r>
              <a:rPr lang="en-US" altLang="ja-JP" sz="1800" dirty="0">
                <a:ln w="6350">
                  <a:noFill/>
                  <a:prstDash val="solid"/>
                </a:ln>
                <a:solidFill>
                  <a:schemeClr val="accent6"/>
                </a:solidFill>
                <a:latin typeface="+mj-ea"/>
                <a:ea typeface="+mj-ea"/>
                <a:cs typeface="メイリオ" panose="020B0604030504040204" pitchFamily="50" charset="-128"/>
              </a:rPr>
              <a:t>]</a:t>
            </a:r>
            <a:r>
              <a:rPr lang="ja-JP" altLang="en-US" dirty="0">
                <a:ln w="6350">
                  <a:noFill/>
                  <a:prstDash val="solid"/>
                </a:ln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en-US" altLang="ja-JP" dirty="0">
                <a:ln w="6350">
                  <a:noFill/>
                  <a:prstDash val="solid"/>
                </a:ln>
                <a:solidFill>
                  <a:schemeClr val="accent6"/>
                </a:solidFill>
                <a:latin typeface="+mj-ea"/>
                <a:ea typeface="+mj-ea"/>
                <a:cs typeface="メイリオ" panose="020B0604030504040204" pitchFamily="50" charset="-128"/>
              </a:rPr>
              <a:t>15:00-18:00</a:t>
            </a:r>
            <a:endParaRPr lang="ja-JP" altLang="en-US" dirty="0">
              <a:ln w="6350">
                <a:noFill/>
                <a:prstDash val="solid"/>
              </a:ln>
              <a:solidFill>
                <a:schemeClr val="accent6"/>
              </a:solidFill>
              <a:effectLst/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436393" y="9074267"/>
            <a:ext cx="5324491" cy="592985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ホテルブエナビスタ　２</a:t>
            </a: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メディアーノ</a:t>
            </a:r>
            <a:endParaRPr lang="en-US" altLang="ja-JP" sz="1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/>
              <a:t>〒</a:t>
            </a:r>
            <a:r>
              <a:rPr lang="en-US" altLang="zh-TW" sz="1400" dirty="0"/>
              <a:t>390-0814 </a:t>
            </a:r>
            <a:r>
              <a:rPr lang="zh-TW" altLang="en-US" sz="1400" dirty="0"/>
              <a:t>長野県松本市本庄 </a:t>
            </a:r>
            <a:r>
              <a:rPr lang="en-US" altLang="zh-TW" sz="1400" dirty="0"/>
              <a:t>1-2-1</a:t>
            </a:r>
            <a:r>
              <a:rPr lang="ja-JP" altLang="en-US" sz="1400" dirty="0"/>
              <a:t>　</a:t>
            </a:r>
            <a:r>
              <a:rPr lang="en-US" altLang="ja-JP" sz="1400" dirty="0"/>
              <a:t>0263-37-0111</a:t>
            </a: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460200" y="9859990"/>
            <a:ext cx="2060417" cy="346764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US" altLang="ja-JP" sz="1000" dirty="0">
                <a:ln w="6350">
                  <a:noFill/>
                  <a:prstDash val="solid"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[</a:t>
            </a:r>
            <a:r>
              <a:rPr lang="ja-JP" altLang="en-US" sz="1000" dirty="0">
                <a:ln w="6350">
                  <a:noFill/>
                  <a:prstDash val="solid"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参加費</a:t>
            </a:r>
            <a:r>
              <a:rPr lang="en-US" altLang="ja-JP" sz="1000" dirty="0">
                <a:ln w="6350">
                  <a:noFill/>
                  <a:prstDash val="solid"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] </a:t>
            </a:r>
            <a:r>
              <a:rPr lang="ja-JP" altLang="en-US" sz="1600" dirty="0">
                <a:ln w="6350">
                  <a:noFill/>
                  <a:prstDash val="solid"/>
                </a:ln>
                <a:effectLst/>
                <a:latin typeface="+mj-ea"/>
                <a:ea typeface="+mj-ea"/>
                <a:cs typeface="メイリオ" panose="020B0604030504040204" pitchFamily="50" charset="-128"/>
              </a:rPr>
              <a:t>１</a:t>
            </a:r>
            <a:r>
              <a:rPr lang="en-US" altLang="ja-JP" sz="1600" dirty="0">
                <a:ln w="6350">
                  <a:noFill/>
                  <a:prstDash val="solid"/>
                </a:ln>
                <a:effectLst/>
                <a:latin typeface="+mj-ea"/>
                <a:ea typeface="+mj-ea"/>
                <a:cs typeface="メイリオ" panose="020B0604030504040204" pitchFamily="50" charset="-128"/>
              </a:rPr>
              <a:t>,000</a:t>
            </a:r>
            <a:r>
              <a:rPr lang="ja-JP" altLang="en-US" sz="1100" dirty="0">
                <a:ln w="6350">
                  <a:noFill/>
                  <a:prstDash val="solid"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436394" y="9576747"/>
            <a:ext cx="5291074" cy="4083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zh-CN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信州上肢外科研究会　代表　内山 茂晴</a:t>
            </a:r>
            <a:endParaRPr lang="en-US" altLang="zh-CN" sz="1000" dirty="0">
              <a:ln w="6350">
                <a:noFill/>
                <a:prstDash val="solid"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zh-CN" altLang="en-US" sz="1000" dirty="0">
                <a:ln w="635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信州上肢外科研究会　事務局　長野県松本市旭</a:t>
            </a:r>
            <a:r>
              <a:rPr lang="en-US" altLang="zh-CN" sz="1000" dirty="0">
                <a:ln w="635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3-1-1</a:t>
            </a:r>
            <a:r>
              <a:rPr lang="zh-CN" altLang="en-US" sz="1000" dirty="0">
                <a:ln w="635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信州大学医学部運動機能学教室内</a:t>
            </a:r>
            <a:endParaRPr lang="ja-JP" altLang="en-US" dirty="0">
              <a:ln w="6350">
                <a:noFill/>
                <a:prstDash val="solid"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270592" y="10206938"/>
            <a:ext cx="7031949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 algn="ctr"/>
            <a:r>
              <a:rPr lang="en-US" altLang="ja-JP" sz="1100" dirty="0">
                <a:ln w="635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[ </a:t>
            </a:r>
            <a:r>
              <a:rPr lang="ja-JP" altLang="en-US" sz="1100" dirty="0">
                <a:ln w="635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共催 </a:t>
            </a:r>
            <a:r>
              <a:rPr lang="en-US" altLang="ja-JP" sz="1100" dirty="0">
                <a:ln w="635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]</a:t>
            </a:r>
            <a:r>
              <a:rPr lang="ja-JP" altLang="en-US" sz="1100" dirty="0">
                <a:ln w="635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信州上肢外科</a:t>
            </a:r>
            <a:r>
              <a:rPr lang="ja-JP" altLang="en-US" sz="1100">
                <a:ln w="635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研究会 ／日本臓器製薬 ／ジョンソン</a:t>
            </a:r>
            <a:r>
              <a:rPr lang="ja-JP" altLang="en-US" sz="1100" dirty="0">
                <a:ln w="635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・エンド・ジョンソン（株） </a:t>
            </a:r>
            <a:r>
              <a:rPr lang="ja-JP" altLang="en-US" sz="1100">
                <a:ln w="635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エチコン事業部</a:t>
            </a:r>
            <a:endParaRPr lang="ja-JP" altLang="en-US" sz="1800" dirty="0">
              <a:ln w="6350">
                <a:noFill/>
                <a:prstDash val="solid"/>
              </a:ln>
              <a:solidFill>
                <a:schemeClr val="bg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760884" y="8946740"/>
            <a:ext cx="1252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accent6"/>
                </a:solidFill>
                <a:latin typeface="+mj-ea"/>
                <a:ea typeface="+mj-ea"/>
              </a:rPr>
              <a:t>現地</a:t>
            </a:r>
            <a:r>
              <a:rPr kumimoji="1" lang="ja-JP" altLang="en-US" sz="1400" b="1" dirty="0">
                <a:solidFill>
                  <a:schemeClr val="accent6"/>
                </a:solidFill>
                <a:latin typeface="+mj-ea"/>
                <a:ea typeface="+mj-ea"/>
              </a:rPr>
              <a:t>開催</a:t>
            </a:r>
            <a:endParaRPr kumimoji="1" lang="en-US" altLang="ja-JP" sz="1400" b="1" dirty="0">
              <a:solidFill>
                <a:schemeClr val="accent6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1400" b="1" dirty="0">
                <a:solidFill>
                  <a:schemeClr val="accent6"/>
                </a:solidFill>
                <a:latin typeface="+mj-ea"/>
                <a:ea typeface="+mj-ea"/>
              </a:rPr>
              <a:t>予定</a:t>
            </a:r>
            <a:endParaRPr kumimoji="1" lang="ja-JP" altLang="en-US" sz="1400" b="1" dirty="0">
              <a:solidFill>
                <a:schemeClr val="accent6"/>
              </a:solidFill>
              <a:latin typeface="+mj-ea"/>
              <a:ea typeface="+mj-ea"/>
            </a:endParaRPr>
          </a:p>
        </p:txBody>
      </p:sp>
      <p:cxnSp>
        <p:nvCxnSpPr>
          <p:cNvPr id="42" name="直線コネクタ 41"/>
          <p:cNvCxnSpPr/>
          <p:nvPr/>
        </p:nvCxnSpPr>
        <p:spPr>
          <a:xfrm>
            <a:off x="366073" y="8496735"/>
            <a:ext cx="6840000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1140535" y="5976707"/>
            <a:ext cx="6016202" cy="469874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ja-JP" sz="2400" dirty="0">
                <a:solidFill>
                  <a:srgbClr val="000000"/>
                </a:solidFill>
                <a:ea typeface="メイリオ" panose="020B0604030504040204" pitchFamily="50" charset="-128"/>
                <a:cs typeface="Calibri" panose="020F0502020204030204" pitchFamily="34" charset="0"/>
              </a:rPr>
              <a:t>こどもの上肢－様々な疾患の診断と治療－</a:t>
            </a:r>
            <a:endParaRPr lang="ja-JP" altLang="en-US" sz="24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401814" y="3906684"/>
            <a:ext cx="632774" cy="507249"/>
            <a:chOff x="401814" y="3906684"/>
            <a:chExt cx="632774" cy="507249"/>
          </a:xfrm>
        </p:grpSpPr>
        <p:sp>
          <p:nvSpPr>
            <p:cNvPr id="3" name="円/楕円 2"/>
            <p:cNvSpPr/>
            <p:nvPr/>
          </p:nvSpPr>
          <p:spPr>
            <a:xfrm>
              <a:off x="425027" y="3906684"/>
              <a:ext cx="507249" cy="507249"/>
            </a:xfrm>
            <a:prstGeom prst="ellipse">
              <a:avLst/>
            </a:prstGeom>
            <a:noFill/>
            <a:ln w="127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401814" y="4008612"/>
              <a:ext cx="632774" cy="346764"/>
            </a:xfrm>
            <a:prstGeom prst="rect">
              <a:avLst/>
            </a:prstGeom>
            <a:noFill/>
          </p:spPr>
          <p:txBody>
            <a:bodyPr wrap="square" lIns="99569" tIns="49785" rIns="99569" bIns="49785">
              <a:spAutoFit/>
            </a:bodyPr>
            <a:lstStyle/>
            <a:p>
              <a:pPr algn="ctr"/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ワーク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ショップ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64" name="正方形/長方形 63"/>
          <p:cNvSpPr/>
          <p:nvPr/>
        </p:nvSpPr>
        <p:spPr>
          <a:xfrm>
            <a:off x="1185960" y="4436569"/>
            <a:ext cx="6184224" cy="4083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ja-JP" altLang="en-US" sz="1800">
                <a:ln w="635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豚足を用いた腱縫合実習</a:t>
            </a:r>
            <a:r>
              <a:rPr lang="en-US" altLang="ja-JP" sz="1400" dirty="0">
                <a:ln w="635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〜</a:t>
            </a:r>
            <a:r>
              <a:rPr lang="ja-JP" altLang="en-US" sz="1400">
                <a:ln w="635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匠の技を学ぶ</a:t>
            </a:r>
            <a:r>
              <a:rPr lang="en-US" altLang="ja-JP" sz="1400" dirty="0">
                <a:ln w="635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〜</a:t>
            </a:r>
            <a:r>
              <a:rPr lang="ja-JP" altLang="en-US">
                <a:ln w="635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>
                <a:ln w="6350">
                  <a:noFill/>
                  <a:prstDash val="solid"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</a:t>
            </a:r>
            <a:r>
              <a:rPr lang="ja-JP" altLang="en-US" sz="1600">
                <a:ln w="6350">
                  <a:noFill/>
                  <a:prstDash val="solid"/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 　　　　</a:t>
            </a:r>
            <a:endParaRPr lang="en-US" altLang="ja-JP" sz="1600" dirty="0">
              <a:ln w="6350">
                <a:noFill/>
                <a:prstDash val="solid"/>
              </a:ln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1147844" y="6628347"/>
            <a:ext cx="3122887" cy="608374"/>
            <a:chOff x="1147844" y="6249618"/>
            <a:chExt cx="3122887" cy="608374"/>
          </a:xfrm>
        </p:grpSpPr>
        <p:sp>
          <p:nvSpPr>
            <p:cNvPr id="65" name="正方形/長方形 64"/>
            <p:cNvSpPr/>
            <p:nvPr/>
          </p:nvSpPr>
          <p:spPr>
            <a:xfrm>
              <a:off x="1682111" y="6249618"/>
              <a:ext cx="2588620" cy="608374"/>
            </a:xfrm>
            <a:prstGeom prst="rect">
              <a:avLst/>
            </a:prstGeom>
          </p:spPr>
          <p:txBody>
            <a:bodyPr wrap="square" lIns="99569" tIns="49785" rIns="99569" bIns="49785">
              <a:spAutoFit/>
            </a:bodyPr>
            <a:lstStyle/>
            <a:p>
              <a:r>
                <a:rPr lang="ja-JP" altLang="ja-JP" sz="2400" dirty="0">
                  <a:solidFill>
                    <a:srgbClr val="000000"/>
                  </a:solidFill>
                  <a:ea typeface="メイリオ" panose="020B0604030504040204" pitchFamily="50" charset="-128"/>
                  <a:cs typeface="Calibri" panose="020F0502020204030204" pitchFamily="34" charset="0"/>
                </a:rPr>
                <a:t>石垣</a:t>
              </a:r>
              <a:r>
                <a:rPr lang="ja-JP" altLang="en-US" sz="2400" dirty="0">
                  <a:solidFill>
                    <a:srgbClr val="000000"/>
                  </a:solidFill>
                  <a:ea typeface="メイリオ" panose="020B0604030504040204" pitchFamily="50" charset="-128"/>
                  <a:cs typeface="Calibri" panose="020F0502020204030204" pitchFamily="34" charset="0"/>
                </a:rPr>
                <a:t>　</a:t>
              </a:r>
              <a:r>
                <a:rPr lang="ja-JP" altLang="ja-JP" sz="2400" dirty="0">
                  <a:solidFill>
                    <a:srgbClr val="000000"/>
                  </a:solidFill>
                  <a:ea typeface="メイリオ" panose="020B0604030504040204" pitchFamily="50" charset="-128"/>
                  <a:cs typeface="Calibri" panose="020F0502020204030204" pitchFamily="34" charset="0"/>
                </a:rPr>
                <a:t>範雄</a:t>
              </a:r>
              <a:r>
                <a:rPr lang="ja-JP" altLang="en-US" sz="1100" dirty="0">
                  <a:ln w="6350">
                    <a:noFill/>
                    <a:prstDash val="solid"/>
                  </a:ln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先生</a:t>
              </a:r>
              <a:endParaRPr lang="en-US" altLang="ja-JP" sz="900" dirty="0">
                <a:ln w="635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spcAft>
                  <a:spcPts val="0"/>
                </a:spcAft>
              </a:pPr>
              <a:r>
                <a:rPr lang="ja-JP" altLang="ja-JP" sz="900" dirty="0">
                  <a:solidFill>
                    <a:srgbClr val="000000"/>
                  </a:solidFill>
                  <a:latin typeface="Calibri" panose="020F0502020204030204" pitchFamily="34" charset="0"/>
                  <a:ea typeface="メイリオ" panose="020B0604030504040204" pitchFamily="50" charset="-128"/>
                </a:rPr>
                <a:t>北アルプス医療センターあづみ病院</a:t>
              </a:r>
              <a:r>
                <a:rPr lang="ja-JP" altLang="en-US" sz="900" dirty="0">
                  <a:ln w="6350">
                    <a:noFill/>
                    <a:prstDash val="solid"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　副院長</a:t>
              </a:r>
              <a:endParaRPr lang="ja-JP" altLang="ja-JP" sz="800" dirty="0">
                <a:latin typeface="Calibri" panose="020F0502020204030204" pitchFamily="34" charset="0"/>
              </a:endParaRP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1147844" y="6306076"/>
              <a:ext cx="610537" cy="269819"/>
            </a:xfrm>
            <a:prstGeom prst="rect">
              <a:avLst/>
            </a:prstGeom>
            <a:noFill/>
          </p:spPr>
          <p:txBody>
            <a:bodyPr wrap="square" lIns="99569" tIns="49785" rIns="99569" bIns="49785" rtlCol="0">
              <a:spAutoFit/>
            </a:bodyPr>
            <a:lstStyle/>
            <a:p>
              <a:r>
                <a:rPr lang="ja-JP" altLang="en-US" sz="1100" b="1" dirty="0">
                  <a:solidFill>
                    <a:schemeClr val="accent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座 長</a:t>
              </a:r>
            </a:p>
          </p:txBody>
        </p:sp>
        <p:cxnSp>
          <p:nvCxnSpPr>
            <p:cNvPr id="73" name="直線コネクタ 72"/>
            <p:cNvCxnSpPr/>
            <p:nvPr/>
          </p:nvCxnSpPr>
          <p:spPr>
            <a:xfrm>
              <a:off x="1668775" y="6306076"/>
              <a:ext cx="0" cy="503874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グループ化 13"/>
          <p:cNvGrpSpPr/>
          <p:nvPr/>
        </p:nvGrpSpPr>
        <p:grpSpPr>
          <a:xfrm>
            <a:off x="4098347" y="6659125"/>
            <a:ext cx="3282324" cy="577596"/>
            <a:chOff x="3959867" y="6250623"/>
            <a:chExt cx="3282324" cy="577596"/>
          </a:xfrm>
        </p:grpSpPr>
        <p:sp>
          <p:nvSpPr>
            <p:cNvPr id="66" name="正方形/長方形 65"/>
            <p:cNvSpPr/>
            <p:nvPr/>
          </p:nvSpPr>
          <p:spPr>
            <a:xfrm>
              <a:off x="4491003" y="6250623"/>
              <a:ext cx="2751188" cy="577596"/>
            </a:xfrm>
            <a:prstGeom prst="rect">
              <a:avLst/>
            </a:prstGeom>
          </p:spPr>
          <p:txBody>
            <a:bodyPr wrap="square" lIns="99569" tIns="49785" rIns="99569" bIns="49785">
              <a:spAutoFit/>
            </a:bodyPr>
            <a:lstStyle/>
            <a:p>
              <a:r>
                <a:rPr lang="ja-JP" altLang="en-US" sz="22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西須　孝</a:t>
              </a:r>
              <a:r>
                <a:rPr lang="ja-JP" altLang="en-US" sz="1100" dirty="0">
                  <a:ln w="6350">
                    <a:noFill/>
                    <a:prstDash val="solid"/>
                  </a:ln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先生</a:t>
              </a:r>
            </a:p>
            <a:p>
              <a:r>
                <a:rPr lang="ja-JP" altLang="ja-JP" sz="900" dirty="0">
                  <a:solidFill>
                    <a:srgbClr val="000000"/>
                  </a:solidFill>
                  <a:ea typeface="メイリオ" panose="020B0604030504040204" pitchFamily="50" charset="-128"/>
                  <a:cs typeface="Calibri" panose="020F0502020204030204" pitchFamily="34" charset="0"/>
                </a:rPr>
                <a:t>千葉こどもとおとなの整形外科</a:t>
              </a:r>
              <a:r>
                <a:rPr lang="ja-JP" altLang="en-US" sz="900" dirty="0">
                  <a:solidFill>
                    <a:srgbClr val="000000"/>
                  </a:solidFill>
                  <a:ea typeface="メイリオ" panose="020B0604030504040204" pitchFamily="50" charset="-128"/>
                  <a:cs typeface="Calibri" panose="020F0502020204030204" pitchFamily="34" charset="0"/>
                </a:rPr>
                <a:t>　院長</a:t>
              </a:r>
              <a:endParaRPr lang="en-US" altLang="zh-CN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3959867" y="6306547"/>
              <a:ext cx="610537" cy="269819"/>
            </a:xfrm>
            <a:prstGeom prst="rect">
              <a:avLst/>
            </a:prstGeom>
            <a:noFill/>
          </p:spPr>
          <p:txBody>
            <a:bodyPr wrap="square" lIns="99569" tIns="49785" rIns="99569" bIns="49785" rtlCol="0">
              <a:spAutoFit/>
            </a:bodyPr>
            <a:lstStyle/>
            <a:p>
              <a:r>
                <a:rPr lang="ja-JP" altLang="en-US" sz="1100" b="1" dirty="0">
                  <a:solidFill>
                    <a:schemeClr val="accent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演 者</a:t>
              </a:r>
            </a:p>
          </p:txBody>
        </p:sp>
        <p:cxnSp>
          <p:nvCxnSpPr>
            <p:cNvPr id="74" name="直線コネクタ 73"/>
            <p:cNvCxnSpPr/>
            <p:nvPr/>
          </p:nvCxnSpPr>
          <p:spPr>
            <a:xfrm>
              <a:off x="4486603" y="6306547"/>
              <a:ext cx="0" cy="503874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グループ化 4"/>
          <p:cNvGrpSpPr/>
          <p:nvPr/>
        </p:nvGrpSpPr>
        <p:grpSpPr>
          <a:xfrm>
            <a:off x="344953" y="5616711"/>
            <a:ext cx="735333" cy="720000"/>
            <a:chOff x="344953" y="6216442"/>
            <a:chExt cx="735333" cy="720000"/>
          </a:xfrm>
        </p:grpSpPr>
        <p:sp>
          <p:nvSpPr>
            <p:cNvPr id="34" name="円/楕円 33"/>
            <p:cNvSpPr/>
            <p:nvPr/>
          </p:nvSpPr>
          <p:spPr>
            <a:xfrm>
              <a:off x="344953" y="6216442"/>
              <a:ext cx="720000" cy="720000"/>
            </a:xfrm>
            <a:prstGeom prst="ellipse">
              <a:avLst/>
            </a:prstGeom>
            <a:solidFill>
              <a:schemeClr val="accent6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358157" y="6336711"/>
              <a:ext cx="722129" cy="439097"/>
            </a:xfrm>
            <a:prstGeom prst="rect">
              <a:avLst/>
            </a:prstGeom>
            <a:noFill/>
          </p:spPr>
          <p:txBody>
            <a:bodyPr wrap="square" lIns="99569" tIns="49785" rIns="99569" bIns="49785" rtlCol="0">
              <a:spAutoFit/>
            </a:bodyPr>
            <a:lstStyle/>
            <a:p>
              <a:pPr algn="ctr"/>
              <a:r>
                <a:rPr lang="ja-JP" altLang="en-US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特 別</a:t>
              </a:r>
              <a:endParaRPr lang="en-US" altLang="ja-JP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講 演</a:t>
              </a:r>
              <a:endParaRPr lang="ja-JP" altLang="en-US" sz="3000" b="1" dirty="0">
                <a:solidFill>
                  <a:schemeClr val="bg1"/>
                </a:solidFill>
                <a:latin typeface="+mj-ea"/>
                <a:ea typeface="+mj-ea"/>
                <a:cs typeface="メイリオ" panose="020B0604030504040204" pitchFamily="50" charset="-128"/>
              </a:endParaRPr>
            </a:p>
          </p:txBody>
        </p:sp>
        <p:sp>
          <p:nvSpPr>
            <p:cNvPr id="27" name="円/楕円 26"/>
            <p:cNvSpPr/>
            <p:nvPr/>
          </p:nvSpPr>
          <p:spPr>
            <a:xfrm>
              <a:off x="386864" y="6265375"/>
              <a:ext cx="629339" cy="629339"/>
            </a:xfrm>
            <a:prstGeom prst="ellipse">
              <a:avLst/>
            </a:prstGeom>
            <a:noFill/>
            <a:ln w="15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8" name="円/楕円 27"/>
          <p:cNvSpPr/>
          <p:nvPr/>
        </p:nvSpPr>
        <p:spPr>
          <a:xfrm>
            <a:off x="4729234" y="2736365"/>
            <a:ext cx="270035" cy="270035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5487655" y="1964412"/>
            <a:ext cx="623750" cy="623750"/>
          </a:xfrm>
          <a:prstGeom prst="ellipse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6168274" y="675623"/>
            <a:ext cx="814667" cy="814667"/>
          </a:xfrm>
          <a:prstGeom prst="ellipse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円/楕円 1"/>
          <p:cNvSpPr/>
          <p:nvPr/>
        </p:nvSpPr>
        <p:spPr>
          <a:xfrm>
            <a:off x="6195901" y="486079"/>
            <a:ext cx="360046" cy="360046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/楕円 30"/>
          <p:cNvSpPr/>
          <p:nvPr/>
        </p:nvSpPr>
        <p:spPr>
          <a:xfrm flipH="1">
            <a:off x="2509741" y="2811979"/>
            <a:ext cx="272237" cy="272237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6855848" y="1793914"/>
            <a:ext cx="450058" cy="450058"/>
          </a:xfrm>
          <a:prstGeom prst="ellipse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円/楕円 37"/>
          <p:cNvSpPr/>
          <p:nvPr/>
        </p:nvSpPr>
        <p:spPr>
          <a:xfrm>
            <a:off x="162317" y="2018943"/>
            <a:ext cx="262710" cy="262710"/>
          </a:xfrm>
          <a:prstGeom prst="ellipse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円/楕円 43"/>
          <p:cNvSpPr/>
          <p:nvPr/>
        </p:nvSpPr>
        <p:spPr>
          <a:xfrm>
            <a:off x="1819430" y="2439653"/>
            <a:ext cx="701173" cy="701173"/>
          </a:xfrm>
          <a:prstGeom prst="ellipse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円/楕円 44"/>
          <p:cNvSpPr/>
          <p:nvPr/>
        </p:nvSpPr>
        <p:spPr>
          <a:xfrm>
            <a:off x="6206378" y="1793914"/>
            <a:ext cx="180023" cy="180023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9" name="直線コネクタ 38"/>
          <p:cNvCxnSpPr/>
          <p:nvPr/>
        </p:nvCxnSpPr>
        <p:spPr>
          <a:xfrm>
            <a:off x="360631" y="4787463"/>
            <a:ext cx="6840000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372550" y="5579633"/>
            <a:ext cx="6840000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円/楕円 45"/>
          <p:cNvSpPr/>
          <p:nvPr/>
        </p:nvSpPr>
        <p:spPr>
          <a:xfrm>
            <a:off x="419461" y="4869895"/>
            <a:ext cx="487836" cy="466147"/>
          </a:xfrm>
          <a:prstGeom prst="ellipse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450594" y="4896695"/>
            <a:ext cx="632774" cy="439097"/>
          </a:xfrm>
          <a:prstGeom prst="rect">
            <a:avLst/>
          </a:prstGeom>
          <a:noFill/>
        </p:spPr>
        <p:txBody>
          <a:bodyPr wrap="square" lIns="99569" tIns="49785" rIns="99569" bIns="49785">
            <a:spAutoFit/>
          </a:bodyPr>
          <a:lstStyle/>
          <a:p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製品</a:t>
            </a:r>
            <a:endParaRPr lang="en-US" altLang="ja-JP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紹介</a:t>
            </a:r>
            <a:endParaRPr lang="en-US" altLang="ja-JP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152074" y="3801558"/>
            <a:ext cx="401263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15:00</a:t>
            </a:r>
            <a:r>
              <a:rPr lang="ja-JP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16:30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＊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ホテルブエナビスタ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２</a:t>
            </a:r>
            <a:r>
              <a:rPr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レガロにて実施</a:t>
            </a: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170426" y="4870527"/>
            <a:ext cx="110158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16:45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17:00</a:t>
            </a:r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185960" y="5616703"/>
            <a:ext cx="1236236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17:00</a:t>
            </a:r>
            <a:r>
              <a:rPr lang="ja-JP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18:00</a:t>
            </a:r>
            <a:r>
              <a:rPr lang="ja-JP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70592" y="429927"/>
            <a:ext cx="7218353" cy="3116753"/>
          </a:xfrm>
          <a:prstGeom prst="rect">
            <a:avLst/>
          </a:prstGeom>
          <a:ln>
            <a:noFill/>
          </a:ln>
        </p:spPr>
        <p:txBody>
          <a:bodyPr wrap="square" lIns="99569" tIns="49785" rIns="99569" bIns="49785">
            <a:spAutoFit/>
          </a:bodyPr>
          <a:lstStyle/>
          <a:p>
            <a:r>
              <a:rPr lang="zh-CN" altLang="en-US" sz="4400" b="1" dirty="0">
                <a:ln w="22225">
                  <a:noFill/>
                  <a:prstDash val="solid"/>
                </a:ln>
                <a:solidFill>
                  <a:srgbClr val="3BAB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zh-CN" sz="4400" b="1" dirty="0">
                <a:ln w="22225">
                  <a:noFill/>
                  <a:prstDash val="solid"/>
                </a:ln>
                <a:solidFill>
                  <a:srgbClr val="3BAB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80</a:t>
            </a:r>
            <a:r>
              <a:rPr lang="zh-CN" altLang="en-US" sz="4400" b="1" dirty="0">
                <a:ln w="22225">
                  <a:noFill/>
                  <a:prstDash val="solid"/>
                </a:ln>
                <a:solidFill>
                  <a:srgbClr val="3BAB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回信州上肢外科研究会</a:t>
            </a:r>
            <a:r>
              <a:rPr lang="ja-JP" altLang="en-US" sz="4400" b="1" dirty="0">
                <a:ln w="22225">
                  <a:noFill/>
                  <a:prstDash val="solid"/>
                </a:ln>
                <a:solidFill>
                  <a:srgbClr val="3BAB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開催の</a:t>
            </a:r>
            <a:r>
              <a:rPr lang="ja-JP" altLang="en-US" sz="4400" b="1" dirty="0" smtClean="0">
                <a:ln w="22225">
                  <a:noFill/>
                  <a:prstDash val="solid"/>
                </a:ln>
                <a:solidFill>
                  <a:srgbClr val="3BAB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お知らせ</a:t>
            </a:r>
            <a:endParaRPr lang="en-US" altLang="ja-JP" sz="4400" b="1" dirty="0">
              <a:ln w="22225">
                <a:noFill/>
                <a:prstDash val="solid"/>
              </a:ln>
              <a:solidFill>
                <a:srgbClr val="3BAB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時下、先生方におかれましては、益々ご健勝のこととお慶び申し上げます。</a:t>
            </a:r>
          </a:p>
          <a:p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この度、下記の要項にて</a:t>
            </a:r>
            <a:r>
              <a:rPr lang="zh-CN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zh-CN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80</a:t>
            </a:r>
            <a:r>
              <a:rPr lang="zh-CN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回信州上肢外科研究会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開催する運びとなりました。</a:t>
            </a:r>
          </a:p>
          <a:p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ご多忙中とは存じますが、お誘い合わせの上ご出席賜わりますようご案内申し上げます。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また</a:t>
            </a: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当日はマスク着用でのご参加、受付での検温、消毒にご協力お願いいたします。体温</a:t>
            </a:r>
            <a:r>
              <a:rPr lang="en-US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37.5</a:t>
            </a: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度以上、あるいは発熱や咳など体調のすぐれない方は参加をお控え下さい。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72028" y="5117610"/>
            <a:ext cx="598613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製品紹介　</a:t>
            </a:r>
            <a:r>
              <a:rPr lang="en-US" altLang="ja-JP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『</a:t>
            </a:r>
            <a:r>
              <a:rPr lang="ja-JP" altLang="en-US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慢性疼痛治療剤　ツートラム錠</a:t>
            </a:r>
            <a:r>
              <a:rPr lang="en-US" altLang="ja-JP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』</a:t>
            </a:r>
            <a:r>
              <a:rPr lang="ja-JP" altLang="en-US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日本</a:t>
            </a:r>
            <a:r>
              <a:rPr lang="ja-JP" altLang="en-US" sz="1400" kern="10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臓器製薬</a:t>
            </a:r>
            <a:endParaRPr lang="en-US" altLang="ja-JP" sz="14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2949894" y="8134583"/>
            <a:ext cx="6184224" cy="285208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ja-JP" altLang="en-US" sz="1200" dirty="0">
                <a:ln w="635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＊情報交換会はございません。お弁当をご用意しております。</a:t>
            </a:r>
            <a:endParaRPr lang="en-US" altLang="ja-JP" sz="1200" dirty="0">
              <a:ln w="635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1220402" y="7383003"/>
            <a:ext cx="5793449" cy="7537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ＭＳ ゴシック" panose="020B0609070205080204" pitchFamily="49" charset="-128"/>
              </a:rPr>
              <a:t>日本整形外科学会教育研修会として認定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ＭＳ ゴシック" panose="020B0609070205080204" pitchFamily="49" charset="-128"/>
              </a:rPr>
              <a:t>(1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ＭＳ ゴシック" panose="020B0609070205080204" pitchFamily="49" charset="-128"/>
              </a:rPr>
              <a:t>単位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ＭＳ ゴシック" panose="020B0609070205080204" pitchFamily="49" charset="-128"/>
              </a:rPr>
              <a:t>)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ＭＳ ゴシック" panose="020B0609070205080204" pitchFamily="49" charset="-128"/>
              </a:rPr>
              <a:t>されております。受講料：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effectLst/>
                <a:latin typeface="游明朝" panose="02020400000000000000" pitchFamily="18" charset="-128"/>
                <a:ea typeface="ＭＳ ゴシック" panose="020B0609070205080204" pitchFamily="49" charset="-128"/>
              </a:rPr>
              <a:t>1,000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effectLst/>
                <a:latin typeface="游明朝" panose="02020400000000000000" pitchFamily="18" charset="-128"/>
                <a:ea typeface="ＭＳ ゴシック" panose="020B0609070205080204" pitchFamily="49" charset="-128"/>
              </a:rPr>
              <a:t>円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ＭＳ ゴシック" panose="020B0609070205080204" pitchFamily="49" charset="-128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effectLst/>
                <a:latin typeface="游明朝" panose="02020400000000000000" pitchFamily="18" charset="-128"/>
                <a:ea typeface="ＭＳ ゴシック" panose="020B0609070205080204" pitchFamily="49" charset="-128"/>
              </a:rPr>
              <a:t>専門医資格継続単位　必須分野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ＭＳ ゴシック" panose="020B0609070205080204" pitchFamily="49" charset="-128"/>
              </a:rPr>
              <a:t>	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ＭＳ ゴシック" panose="020B0609070205080204" pitchFamily="49" charset="-128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dirty="0">
                <a:latin typeface="Times New Roman" panose="02020603050405020304" pitchFamily="18" charset="0"/>
                <a:ea typeface="ＭＳ ゴシック" panose="020B0609070205080204" pitchFamily="49" charset="-128"/>
              </a:rPr>
              <a:t>　　　　</a:t>
            </a:r>
            <a:r>
              <a:rPr kumimoji="0" lang="en-US" altLang="ja-JP" sz="1100" dirty="0">
                <a:latin typeface="游明朝" panose="02020400000000000000" pitchFamily="18" charset="-128"/>
                <a:ea typeface="ＭＳ ゴシック" panose="020B0609070205080204" pitchFamily="49" charset="-128"/>
              </a:rPr>
              <a:t>[3]</a:t>
            </a:r>
            <a:r>
              <a:rPr kumimoji="0" lang="ja-JP" altLang="en-US" sz="1100" dirty="0">
                <a:latin typeface="游明朝" panose="02020400000000000000" pitchFamily="18" charset="-128"/>
                <a:ea typeface="ＭＳ ゴシック" panose="020B0609070205080204" pitchFamily="49" charset="-128"/>
              </a:rPr>
              <a:t> </a:t>
            </a:r>
            <a:r>
              <a:rPr kumimoji="0" lang="ja-JP" altLang="en-US" sz="1100" dirty="0">
                <a:latin typeface="Times New Roman" panose="02020603050405020304" pitchFamily="18" charset="0"/>
                <a:ea typeface="ＭＳ ゴシック" panose="020B0609070205080204" pitchFamily="49" charset="-128"/>
              </a:rPr>
              <a:t>小児整形外科疾患（先天異常</a:t>
            </a:r>
            <a:r>
              <a:rPr kumimoji="0" lang="en-US" altLang="ja-JP" sz="1100" dirty="0">
                <a:latin typeface="Times New Roman" panose="02020603050405020304" pitchFamily="18" charset="0"/>
                <a:ea typeface="ＭＳ ゴシック" panose="020B0609070205080204" pitchFamily="49" charset="-128"/>
              </a:rPr>
              <a:t>, </a:t>
            </a:r>
            <a:r>
              <a:rPr kumimoji="0" lang="ja-JP" altLang="en-US" sz="1100" dirty="0">
                <a:latin typeface="Times New Roman" panose="02020603050405020304" pitchFamily="18" charset="0"/>
                <a:ea typeface="ＭＳ ゴシック" panose="020B0609070205080204" pitchFamily="49" charset="-128"/>
              </a:rPr>
              <a:t>骨系統疾患を含む</a:t>
            </a:r>
            <a:r>
              <a:rPr kumimoji="0" lang="en-US" altLang="ja-JP" sz="1100" dirty="0">
                <a:latin typeface="Times New Roman" panose="02020603050405020304" pitchFamily="18" charset="0"/>
                <a:ea typeface="ＭＳ ゴシック" panose="020B0609070205080204" pitchFamily="49" charset="-128"/>
              </a:rPr>
              <a:t>, </a:t>
            </a:r>
            <a:r>
              <a:rPr kumimoji="0" lang="ja-JP" altLang="en-US" sz="1100" dirty="0">
                <a:latin typeface="Times New Roman" panose="02020603050405020304" pitchFamily="18" charset="0"/>
                <a:ea typeface="ＭＳ ゴシック" panose="020B0609070205080204" pitchFamily="49" charset="-128"/>
              </a:rPr>
              <a:t>ただし外傷を除く）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ＭＳ ゴシック" panose="020B0609070205080204" pitchFamily="49" charset="-128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ＭＳ ゴシック" panose="020B0609070205080204" pitchFamily="49" charset="-128"/>
              </a:rPr>
              <a:t>	</a:t>
            </a:r>
            <a:r>
              <a:rPr kumimoji="0" lang="ja-JP" altLang="en-US" sz="1100" dirty="0">
                <a:latin typeface="游明朝" panose="02020400000000000000" pitchFamily="18" charset="-128"/>
                <a:ea typeface="ＭＳ ゴシック" panose="020B0609070205080204" pitchFamily="49" charset="-128"/>
              </a:rPr>
              <a:t>　</a:t>
            </a:r>
            <a:r>
              <a:rPr kumimoji="0" lang="en-US" altLang="ja-JP" sz="1100" dirty="0">
                <a:latin typeface="游明朝" panose="02020400000000000000" pitchFamily="18" charset="-128"/>
                <a:ea typeface="ＭＳ ゴシック" panose="020B0609070205080204" pitchFamily="49" charset="-128"/>
              </a:rPr>
              <a:t>[9] </a:t>
            </a:r>
            <a:r>
              <a:rPr kumimoji="0" lang="ja-JP" altLang="en-US" sz="1100" dirty="0">
                <a:latin typeface="游明朝" panose="02020400000000000000" pitchFamily="18" charset="-128"/>
                <a:ea typeface="ＭＳ ゴシック" panose="020B0609070205080204" pitchFamily="49" charset="-128"/>
              </a:rPr>
              <a:t>肩甲帯・肩・肘関節疾患 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ACA4989-C5E4-3F8C-11DA-69D6B583BE33}"/>
              </a:ext>
            </a:extLst>
          </p:cNvPr>
          <p:cNvSpPr/>
          <p:nvPr/>
        </p:nvSpPr>
        <p:spPr>
          <a:xfrm>
            <a:off x="5585995" y="4235949"/>
            <a:ext cx="2751188" cy="577596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ja-JP" altLang="en-US" sz="2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宮岡　俊輔</a:t>
            </a:r>
            <a:r>
              <a:rPr lang="ja-JP" altLang="en-US" sz="1100">
                <a:ln w="635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先生</a:t>
            </a:r>
            <a:endParaRPr lang="ja-JP" altLang="en-US" sz="1100" dirty="0">
              <a:ln w="6350">
                <a:noFill/>
                <a:prstDash val="solid"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>
                <a:solidFill>
                  <a:srgbClr val="000000"/>
                </a:solidFill>
                <a:ea typeface="メイリオ" panose="020B0604030504040204" pitchFamily="50" charset="-128"/>
                <a:cs typeface="Calibri" panose="020F0502020204030204" pitchFamily="34" charset="0"/>
              </a:rPr>
              <a:t>信州大学医学部附属病院</a:t>
            </a:r>
            <a:endParaRPr lang="en-US" altLang="zh-CN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E3A768B-9BD7-9B47-95C4-FA5249051434}"/>
              </a:ext>
            </a:extLst>
          </p:cNvPr>
          <p:cNvSpPr txBox="1"/>
          <p:nvPr/>
        </p:nvSpPr>
        <p:spPr>
          <a:xfrm>
            <a:off x="1186622" y="4037957"/>
            <a:ext cx="5747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200" kern="10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製品紹介　</a:t>
            </a:r>
            <a:r>
              <a:rPr lang="en-US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『STRATAFIX Spiral Bi-directional』 </a:t>
            </a:r>
          </a:p>
          <a:p>
            <a:pPr algn="just">
              <a:spcAft>
                <a:spcPts val="0"/>
              </a:spcAft>
            </a:pPr>
            <a:r>
              <a:rPr lang="ja-JP" altLang="en-US" sz="1200" kern="10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ジョンソン・エンド・ジョンソン（株）</a:t>
            </a:r>
            <a:endParaRPr lang="ja-JP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940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15831</TotalTime>
  <Words>397</Words>
  <Application>Microsoft Office PowerPoint</Application>
  <PresentationFormat>ユーザー設定</PresentationFormat>
  <Paragraphs>46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ＭＳ Ｐゴシック</vt:lpstr>
      <vt:lpstr>ＭＳ ゴシック</vt:lpstr>
      <vt:lpstr>新細明體</vt:lpstr>
      <vt:lpstr>メイリオ</vt:lpstr>
      <vt:lpstr>游明朝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西野 博美</dc:creator>
  <cp:lastModifiedBy>塩田 洋二 y.s.</cp:lastModifiedBy>
  <cp:revision>569</cp:revision>
  <cp:lastPrinted>2023-01-26T04:38:34Z</cp:lastPrinted>
  <dcterms:created xsi:type="dcterms:W3CDTF">2017-01-13T03:13:42Z</dcterms:created>
  <dcterms:modified xsi:type="dcterms:W3CDTF">2023-01-27T02:42:21Z</dcterms:modified>
</cp:coreProperties>
</file>